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62" r:id="rId3"/>
    <p:sldId id="263" r:id="rId4"/>
    <p:sldId id="264"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64" d="100"/>
          <a:sy n="64" d="100"/>
        </p:scale>
        <p:origin x="84" y="702"/>
      </p:cViewPr>
      <p:guideLst/>
    </p:cSldViewPr>
  </p:slideViewPr>
  <p:outlineViewPr>
    <p:cViewPr>
      <p:scale>
        <a:sx n="33" d="100"/>
        <a:sy n="33" d="100"/>
      </p:scale>
      <p:origin x="0" y="-558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08EB42-774A-4474-AAE2-A8FDE40DA746}" type="datetimeFigureOut">
              <a:rPr lang="en-US" smtClean="0"/>
              <a:t>12/19/2017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D4B2C-64CB-4ECC-BFE4-4A7988531C64}" type="slidenum">
              <a:rPr lang="en-US" smtClean="0"/>
              <a:t>‹#›</a:t>
            </a:fld>
            <a:endParaRPr lang="en-US"/>
          </a:p>
        </p:txBody>
      </p:sp>
    </p:spTree>
    <p:extLst>
      <p:ext uri="{BB962C8B-B14F-4D97-AF65-F5344CB8AC3E}">
        <p14:creationId xmlns:p14="http://schemas.microsoft.com/office/powerpoint/2010/main" val="1495274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D4B2C-64CB-4ECC-BFE4-4A7988531C64}" type="slidenum">
              <a:rPr lang="en-US" smtClean="0"/>
              <a:t>1</a:t>
            </a:fld>
            <a:endParaRPr lang="en-US"/>
          </a:p>
        </p:txBody>
      </p:sp>
    </p:spTree>
    <p:extLst>
      <p:ext uri="{BB962C8B-B14F-4D97-AF65-F5344CB8AC3E}">
        <p14:creationId xmlns:p14="http://schemas.microsoft.com/office/powerpoint/2010/main" val="4009225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1922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03288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61254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5032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347B4-28A4-405C-B604-83339D67172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88770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605144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347B4-28A4-405C-B604-83339D671726}"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1791485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347B4-28A4-405C-B604-83339D671726}"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75125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347B4-28A4-405C-B604-83339D671726}"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347016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075889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347B4-28A4-405C-B604-83339D67172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A1AFFE-407E-4790-83AB-346E6F02C641}" type="slidenum">
              <a:rPr lang="en-US" smtClean="0"/>
              <a:t>‹#›</a:t>
            </a:fld>
            <a:endParaRPr lang="en-US"/>
          </a:p>
        </p:txBody>
      </p:sp>
    </p:spTree>
    <p:extLst>
      <p:ext uri="{BB962C8B-B14F-4D97-AF65-F5344CB8AC3E}">
        <p14:creationId xmlns:p14="http://schemas.microsoft.com/office/powerpoint/2010/main" val="2764103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F347B4-28A4-405C-B604-83339D671726}" type="datetimeFigureOut">
              <a:rPr lang="en-US" smtClean="0"/>
              <a:t>12/19/2017</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AFFE-407E-4790-83AB-346E6F02C641}" type="slidenum">
              <a:rPr lang="en-US" smtClean="0"/>
              <a:t>‹#›</a:t>
            </a:fld>
            <a:endParaRPr lang="en-US"/>
          </a:p>
        </p:txBody>
      </p:sp>
    </p:spTree>
    <p:extLst>
      <p:ext uri="{BB962C8B-B14F-4D97-AF65-F5344CB8AC3E}">
        <p14:creationId xmlns:p14="http://schemas.microsoft.com/office/powerpoint/2010/main" val="2937396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5F703-38B6-40A4-8DDD-7568BF09E3A0}"/>
              </a:ext>
            </a:extLst>
          </p:cNvPr>
          <p:cNvSpPr>
            <a:spLocks noGrp="1"/>
          </p:cNvSpPr>
          <p:nvPr>
            <p:ph type="title"/>
          </p:nvPr>
        </p:nvSpPr>
        <p:spPr>
          <a:xfrm>
            <a:off x="212360" y="2388799"/>
            <a:ext cx="11767279" cy="1325563"/>
          </a:xfrm>
        </p:spPr>
        <p:txBody>
          <a:bodyPr>
            <a:noAutofit/>
          </a:bodyPr>
          <a:lstStyle/>
          <a:p>
            <a:br>
              <a:rPr lang="en-US" sz="3600" kern="1200" dirty="0">
                <a:solidFill>
                  <a:schemeClr val="bg1"/>
                </a:solidFill>
                <a:effectLst/>
                <a:latin typeface="+mj-lt"/>
                <a:ea typeface="+mj-ea"/>
                <a:cs typeface="+mj-cs"/>
              </a:rPr>
            </a:br>
            <a:r>
              <a:rPr lang="en-US" b="1" kern="1200" dirty="0">
                <a:solidFill>
                  <a:schemeClr val="bg1"/>
                </a:solidFill>
                <a:effectLst/>
                <a:latin typeface="+mj-lt"/>
                <a:ea typeface="+mj-ea"/>
                <a:cs typeface="+mj-cs"/>
              </a:rPr>
              <a:t>THE </a:t>
            </a:r>
            <a:r>
              <a:rPr lang="en-US" b="1" i="1" kern="1200" dirty="0">
                <a:solidFill>
                  <a:schemeClr val="bg1"/>
                </a:solidFill>
                <a:effectLst/>
                <a:latin typeface="+mj-lt"/>
                <a:ea typeface="+mj-ea"/>
                <a:cs typeface="+mj-cs"/>
              </a:rPr>
              <a:t>GOOD</a:t>
            </a:r>
            <a:r>
              <a:rPr lang="en-US" b="1" kern="1200" dirty="0">
                <a:solidFill>
                  <a:schemeClr val="bg1"/>
                </a:solidFill>
                <a:effectLst/>
                <a:latin typeface="+mj-lt"/>
                <a:ea typeface="+mj-ea"/>
                <a:cs typeface="+mj-cs"/>
              </a:rPr>
              <a:t> PLACE</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 </a:t>
            </a:r>
          </a:p>
          <a:p>
            <a:pPr algn="l"/>
            <a:endParaRPr lang="en-US" sz="3600" b="0" baseline="0" dirty="0">
              <a:solidFill>
                <a:schemeClr val="bg1"/>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DBE1D57F-8B83-466B-89D7-C0DB71DB359D}"/>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3456" y="1822467"/>
            <a:ext cx="7064933" cy="4263475"/>
          </a:xfrm>
          <a:prstGeom prst="rect">
            <a:avLst/>
          </a:prstGeom>
          <a:noFill/>
          <a:ln>
            <a:noFill/>
          </a:ln>
        </p:spPr>
      </p:pic>
    </p:spTree>
    <p:extLst>
      <p:ext uri="{BB962C8B-B14F-4D97-AF65-F5344CB8AC3E}">
        <p14:creationId xmlns:p14="http://schemas.microsoft.com/office/powerpoint/2010/main" val="60321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3C02-B77B-4F6D-9355-F9B366BE6FA8}"/>
              </a:ext>
            </a:extLst>
          </p:cNvPr>
          <p:cNvSpPr>
            <a:spLocks noGrp="1"/>
          </p:cNvSpPr>
          <p:nvPr>
            <p:ph type="title"/>
          </p:nvPr>
        </p:nvSpPr>
        <p:spPr>
          <a:xfrm>
            <a:off x="519034" y="2103437"/>
            <a:ext cx="11153932" cy="1325563"/>
          </a:xfrm>
        </p:spPr>
        <p:txBody>
          <a:bodyPr>
            <a:noAutofit/>
          </a:bodyPr>
          <a:lstStyle/>
          <a:p>
            <a:br>
              <a:rPr lang="en-US" sz="3200" b="1" kern="1200" dirty="0">
                <a:solidFill>
                  <a:schemeClr val="bg1"/>
                </a:solidFill>
                <a:effectLst/>
              </a:rPr>
            </a:br>
            <a:r>
              <a:rPr lang="en-US" sz="3200" b="1" kern="1200" dirty="0">
                <a:solidFill>
                  <a:schemeClr val="bg1"/>
                </a:solidFill>
                <a:effectLst/>
              </a:rPr>
              <a:t>#1.  It’s a gift we so </a:t>
            </a:r>
            <a:r>
              <a:rPr lang="en-US" sz="3200" b="1" i="1" kern="1200" dirty="0">
                <a:solidFill>
                  <a:schemeClr val="bg1"/>
                </a:solidFill>
                <a:effectLst/>
              </a:rPr>
              <a:t>DESPERATELY NEED!</a:t>
            </a:r>
          </a:p>
          <a:p>
            <a:r>
              <a:rPr lang="en-US" sz="2800" kern="1200" dirty="0">
                <a:solidFill>
                  <a:schemeClr val="bg1"/>
                </a:solidFill>
                <a:effectLst/>
              </a:rPr>
              <a:t> </a:t>
            </a:r>
            <a:br>
              <a:rPr lang="en-US" sz="2800" kern="1200" dirty="0">
                <a:solidFill>
                  <a:schemeClr val="bg1"/>
                </a:solidFill>
                <a:effectLst/>
              </a:rPr>
            </a:br>
            <a:endParaRPr lang="en-US" sz="2800" kern="1200" dirty="0">
              <a:solidFill>
                <a:schemeClr val="bg1"/>
              </a:solidFill>
              <a:effectLst/>
            </a:endParaRPr>
          </a:p>
          <a:p>
            <a:r>
              <a:rPr lang="en-US" sz="2800" kern="1200" dirty="0">
                <a:solidFill>
                  <a:schemeClr val="bg1"/>
                </a:solidFill>
                <a:effectLst/>
              </a:rPr>
              <a:t>“</a:t>
            </a:r>
            <a:r>
              <a:rPr lang="en-US" sz="2800" b="1" i="1" kern="1200" dirty="0">
                <a:solidFill>
                  <a:schemeClr val="bg1"/>
                </a:solidFill>
                <a:effectLst/>
              </a:rPr>
              <a:t>All of us like </a:t>
            </a:r>
            <a:r>
              <a:rPr lang="en-US" sz="2800" kern="1200" dirty="0">
                <a:solidFill>
                  <a:schemeClr val="bg1"/>
                </a:solidFill>
                <a:effectLst/>
              </a:rPr>
              <a:t>sheep have gone astray, </a:t>
            </a:r>
            <a:r>
              <a:rPr lang="en-US" sz="2800" b="1" i="1" dirty="0">
                <a:solidFill>
                  <a:schemeClr val="bg1"/>
                </a:solidFill>
              </a:rPr>
              <a:t>Each of us </a:t>
            </a:r>
            <a:r>
              <a:rPr lang="en-US" sz="2800" kern="1200" dirty="0">
                <a:solidFill>
                  <a:schemeClr val="bg1"/>
                </a:solidFill>
                <a:effectLst/>
              </a:rPr>
              <a:t>has turned to his own way;</a:t>
            </a:r>
          </a:p>
          <a:p>
            <a:r>
              <a:rPr lang="en-US" sz="2800" kern="1200" dirty="0">
                <a:solidFill>
                  <a:schemeClr val="bg1"/>
                </a:solidFill>
                <a:effectLst/>
              </a:rPr>
              <a:t>But the Lord has caused the iniquity of us all To fall on Him.”</a:t>
            </a:r>
          </a:p>
          <a:p>
            <a:br>
              <a:rPr lang="en-US" sz="2800" kern="1200" dirty="0">
                <a:solidFill>
                  <a:schemeClr val="bg1"/>
                </a:solidFill>
                <a:effectLst/>
              </a:rPr>
            </a:br>
            <a:r>
              <a:rPr lang="en-US" sz="2800" kern="1200" dirty="0">
                <a:solidFill>
                  <a:schemeClr val="bg1"/>
                </a:solidFill>
                <a:effectLst/>
              </a:rPr>
              <a:t>										</a:t>
            </a:r>
            <a:r>
              <a:rPr lang="en-US" sz="2800" dirty="0">
                <a:solidFill>
                  <a:schemeClr val="bg1"/>
                </a:solidFill>
              </a:rPr>
              <a:t>Isaiah 53:6 </a:t>
            </a:r>
            <a:br>
              <a:rPr lang="en-US" sz="2800" kern="1200" dirty="0">
                <a:solidFill>
                  <a:schemeClr val="bg1"/>
                </a:solidFill>
                <a:effectLst/>
              </a:rPr>
            </a:br>
            <a:r>
              <a:rPr lang="en-US" sz="2800" kern="1200" dirty="0">
                <a:solidFill>
                  <a:schemeClr val="bg1"/>
                </a:solidFill>
                <a:effectLst/>
              </a:rPr>
              <a:t> </a:t>
            </a:r>
          </a:p>
          <a:p>
            <a:br>
              <a:rPr lang="en-US" sz="2800" kern="1200" dirty="0">
                <a:solidFill>
                  <a:schemeClr val="bg1"/>
                </a:solidFill>
                <a:effectLst/>
              </a:rPr>
            </a:br>
            <a:r>
              <a:rPr lang="en-US" sz="2800" kern="1200" dirty="0">
                <a:solidFill>
                  <a:schemeClr val="bg1"/>
                </a:solidFill>
                <a:effectLst/>
              </a:rPr>
              <a:t>	“</a:t>
            </a:r>
            <a:r>
              <a:rPr lang="en-US" sz="2800" b="1" i="1" dirty="0">
                <a:solidFill>
                  <a:schemeClr val="bg1"/>
                </a:solidFill>
              </a:rPr>
              <a:t>All have sinned </a:t>
            </a:r>
            <a:r>
              <a:rPr lang="en-US" sz="2800" kern="1200" dirty="0">
                <a:solidFill>
                  <a:schemeClr val="bg1"/>
                </a:solidFill>
                <a:effectLst/>
              </a:rPr>
              <a:t>and </a:t>
            </a:r>
            <a:r>
              <a:rPr lang="en-US" sz="2800" b="1" i="1" dirty="0">
                <a:solidFill>
                  <a:schemeClr val="bg1"/>
                </a:solidFill>
              </a:rPr>
              <a:t>fall short </a:t>
            </a:r>
            <a:r>
              <a:rPr lang="en-US" sz="2800" kern="1200" dirty="0">
                <a:solidFill>
                  <a:schemeClr val="bg1"/>
                </a:solidFill>
                <a:effectLst/>
              </a:rPr>
              <a:t>of the glory of God”</a:t>
            </a:r>
          </a:p>
          <a:p>
            <a:br>
              <a:rPr lang="en-US" sz="2800" kern="1200" dirty="0">
                <a:solidFill>
                  <a:schemeClr val="bg1"/>
                </a:solidFill>
                <a:effectLst/>
              </a:rPr>
            </a:br>
            <a:r>
              <a:rPr lang="en-US" sz="2800" kern="1200" dirty="0">
                <a:solidFill>
                  <a:schemeClr val="bg1"/>
                </a:solidFill>
                <a:effectLst/>
              </a:rPr>
              <a:t>							</a:t>
            </a:r>
            <a:r>
              <a:rPr lang="en-US" sz="2800" dirty="0">
                <a:solidFill>
                  <a:schemeClr val="bg1"/>
                </a:solidFill>
              </a:rPr>
              <a:t>Romans 3:23 </a:t>
            </a:r>
            <a:r>
              <a:rPr lang="en-US" sz="2800" kern="1200" dirty="0">
                <a:solidFill>
                  <a:schemeClr val="bg1"/>
                </a:solidFill>
                <a:effectLst/>
              </a:rPr>
              <a:t> </a:t>
            </a:r>
          </a:p>
          <a:p>
            <a:endParaRPr lang="en-US" sz="2800" dirty="0">
              <a:solidFill>
                <a:schemeClr val="bg1"/>
              </a:solidFill>
            </a:endParaRPr>
          </a:p>
        </p:txBody>
      </p:sp>
    </p:spTree>
    <p:extLst>
      <p:ext uri="{BB962C8B-B14F-4D97-AF65-F5344CB8AC3E}">
        <p14:creationId xmlns:p14="http://schemas.microsoft.com/office/powerpoint/2010/main" val="113699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5214D-C8C3-4528-95FC-9167D42A2284}"/>
              </a:ext>
            </a:extLst>
          </p:cNvPr>
          <p:cNvSpPr>
            <a:spLocks noGrp="1"/>
          </p:cNvSpPr>
          <p:nvPr>
            <p:ph type="title"/>
          </p:nvPr>
        </p:nvSpPr>
        <p:spPr>
          <a:xfrm>
            <a:off x="593985" y="2298310"/>
            <a:ext cx="11004030" cy="1325563"/>
          </a:xfrm>
        </p:spPr>
        <p:txBody>
          <a:bodyPr>
            <a:normAutofit fontScale="90000"/>
          </a:bodyPr>
          <a:lstStyle/>
          <a:p>
            <a:r>
              <a:rPr lang="en-US" sz="3600" kern="1200" dirty="0">
                <a:solidFill>
                  <a:schemeClr val="bg1"/>
                </a:solidFill>
                <a:effectLst/>
                <a:latin typeface="+mj-lt"/>
                <a:ea typeface="+mj-ea"/>
                <a:cs typeface="+mj-cs"/>
              </a:rPr>
              <a:t>For the wages of sin is </a:t>
            </a:r>
            <a:r>
              <a:rPr lang="en-US" sz="4000" b="1" i="1" dirty="0">
                <a:solidFill>
                  <a:schemeClr val="bg1"/>
                </a:solidFill>
              </a:rPr>
              <a:t>death</a:t>
            </a:r>
            <a:r>
              <a:rPr lang="en-US" sz="3600" kern="1200" dirty="0">
                <a:solidFill>
                  <a:schemeClr val="bg1"/>
                </a:solidFill>
                <a:effectLst/>
                <a:latin typeface="+mj-lt"/>
                <a:ea typeface="+mj-ea"/>
                <a:cs typeface="+mj-cs"/>
              </a:rPr>
              <a:t>, but the </a:t>
            </a:r>
            <a:r>
              <a:rPr lang="en-US" sz="4000" b="1" i="1" dirty="0">
                <a:solidFill>
                  <a:schemeClr val="bg1"/>
                </a:solidFill>
              </a:rPr>
              <a:t>free gift </a:t>
            </a:r>
            <a:r>
              <a:rPr lang="en-US" sz="3600" kern="1200" dirty="0">
                <a:solidFill>
                  <a:schemeClr val="bg1"/>
                </a:solidFill>
                <a:effectLst/>
                <a:latin typeface="+mj-lt"/>
                <a:ea typeface="+mj-ea"/>
                <a:cs typeface="+mj-cs"/>
              </a:rPr>
              <a:t>of God </a:t>
            </a:r>
            <a:br>
              <a:rPr lang="en-US" sz="3600" kern="1200" dirty="0">
                <a:solidFill>
                  <a:schemeClr val="bg1"/>
                </a:solidFill>
                <a:effectLst/>
                <a:latin typeface="+mj-lt"/>
                <a:ea typeface="+mj-ea"/>
                <a:cs typeface="+mj-cs"/>
              </a:rPr>
            </a:br>
            <a:r>
              <a:rPr lang="en-US" sz="3600" dirty="0">
                <a:solidFill>
                  <a:schemeClr val="bg1"/>
                </a:solidFill>
              </a:rPr>
              <a:t>				</a:t>
            </a:r>
            <a:r>
              <a:rPr lang="en-US" sz="3600" kern="1200" dirty="0">
                <a:solidFill>
                  <a:schemeClr val="bg1"/>
                </a:solidFill>
                <a:effectLst/>
                <a:latin typeface="+mj-lt"/>
                <a:ea typeface="+mj-ea"/>
                <a:cs typeface="+mj-cs"/>
              </a:rPr>
              <a:t>is </a:t>
            </a:r>
            <a:r>
              <a:rPr lang="en-US" sz="4000" b="1" i="1" dirty="0">
                <a:solidFill>
                  <a:schemeClr val="bg1"/>
                </a:solidFill>
              </a:rPr>
              <a:t>eternal life </a:t>
            </a:r>
            <a:r>
              <a:rPr lang="en-US" sz="3600" kern="1200" dirty="0">
                <a:solidFill>
                  <a:schemeClr val="bg1"/>
                </a:solidFill>
                <a:effectLst/>
                <a:latin typeface="+mj-lt"/>
                <a:ea typeface="+mj-ea"/>
                <a:cs typeface="+mj-cs"/>
              </a:rPr>
              <a:t>in </a:t>
            </a:r>
            <a:r>
              <a:rPr lang="en-US" sz="4000" b="1" i="1" dirty="0">
                <a:solidFill>
                  <a:schemeClr val="bg1"/>
                </a:solidFill>
              </a:rPr>
              <a:t>Christ Jesus our Lord</a:t>
            </a:r>
            <a:r>
              <a:rPr lang="en-US" sz="3600" kern="1200" dirty="0">
                <a:solidFill>
                  <a:schemeClr val="bg1"/>
                </a:solidFill>
                <a:effectLst/>
                <a:latin typeface="+mj-lt"/>
                <a:ea typeface="+mj-ea"/>
                <a:cs typeface="+mj-cs"/>
              </a:rPr>
              <a:t>.</a:t>
            </a:r>
            <a:br>
              <a:rPr lang="en-US" sz="3600" kern="1200" dirty="0">
                <a:solidFill>
                  <a:schemeClr val="bg1"/>
                </a:solidFill>
                <a:effectLst/>
                <a:latin typeface="+mj-lt"/>
                <a:ea typeface="+mj-ea"/>
                <a:cs typeface="+mj-cs"/>
              </a:rPr>
            </a:br>
            <a:br>
              <a:rPr lang="en-US" sz="3600" dirty="0">
                <a:solidFill>
                  <a:schemeClr val="bg1"/>
                </a:solidFill>
              </a:rPr>
            </a:br>
            <a:r>
              <a:rPr lang="en-US" sz="3600" dirty="0">
                <a:solidFill>
                  <a:schemeClr val="bg1"/>
                </a:solidFill>
              </a:rPr>
              <a:t>									Romans 6:23 </a:t>
            </a:r>
            <a:endParaRPr lang="en-US" sz="3600" kern="1200" dirty="0">
              <a:solidFill>
                <a:schemeClr val="bg1"/>
              </a:solidFill>
              <a:effectLst/>
              <a:latin typeface="+mj-lt"/>
              <a:ea typeface="+mj-ea"/>
              <a:cs typeface="+mj-cs"/>
            </a:endParaRPr>
          </a:p>
          <a:p>
            <a:r>
              <a:rPr lang="en-US" sz="3600" kern="1200" dirty="0">
                <a:solidFill>
                  <a:schemeClr val="bg1"/>
                </a:solidFill>
                <a:effectLst/>
                <a:latin typeface="+mj-lt"/>
                <a:ea typeface="+mj-ea"/>
                <a:cs typeface="+mj-cs"/>
              </a:rPr>
              <a:t> </a:t>
            </a:r>
            <a:br>
              <a:rPr lang="en-US" sz="3600" kern="1200" dirty="0">
                <a:solidFill>
                  <a:schemeClr val="bg1"/>
                </a:solidFill>
                <a:effectLst/>
                <a:latin typeface="+mj-lt"/>
                <a:ea typeface="+mj-ea"/>
                <a:cs typeface="+mj-cs"/>
              </a:rPr>
            </a:br>
            <a:endParaRPr lang="en-US" sz="3600" kern="1200" dirty="0">
              <a:solidFill>
                <a:schemeClr val="bg1"/>
              </a:solidFill>
              <a:effectLst/>
              <a:latin typeface="+mj-lt"/>
              <a:ea typeface="+mj-ea"/>
              <a:cs typeface="+mj-cs"/>
            </a:endParaRPr>
          </a:p>
          <a:p>
            <a:r>
              <a:rPr lang="en-US" sz="3600" kern="1200" dirty="0">
                <a:solidFill>
                  <a:schemeClr val="bg1"/>
                </a:solidFill>
                <a:effectLst/>
                <a:latin typeface="+mj-lt"/>
                <a:ea typeface="+mj-ea"/>
                <a:cs typeface="+mj-cs"/>
              </a:rPr>
              <a:t>	“And it is appointed for men to </a:t>
            </a:r>
            <a:r>
              <a:rPr lang="en-US" sz="4000" b="1" i="1" dirty="0">
                <a:solidFill>
                  <a:schemeClr val="bg1"/>
                </a:solidFill>
              </a:rPr>
              <a:t>die</a:t>
            </a:r>
            <a:r>
              <a:rPr lang="en-US" sz="3600" kern="1200" dirty="0">
                <a:solidFill>
                  <a:schemeClr val="bg1"/>
                </a:solidFill>
                <a:effectLst/>
                <a:latin typeface="+mj-lt"/>
                <a:ea typeface="+mj-ea"/>
                <a:cs typeface="+mj-cs"/>
              </a:rPr>
              <a:t> once </a:t>
            </a:r>
            <a:br>
              <a:rPr lang="en-US" sz="3600" kern="1200" dirty="0">
                <a:solidFill>
                  <a:schemeClr val="bg1"/>
                </a:solidFill>
                <a:effectLst/>
                <a:latin typeface="+mj-lt"/>
                <a:ea typeface="+mj-ea"/>
                <a:cs typeface="+mj-cs"/>
              </a:rPr>
            </a:br>
            <a:r>
              <a:rPr lang="en-US" sz="3600" dirty="0">
                <a:solidFill>
                  <a:schemeClr val="bg1"/>
                </a:solidFill>
              </a:rPr>
              <a:t>				</a:t>
            </a:r>
            <a:r>
              <a:rPr lang="en-US" sz="3600" kern="1200" dirty="0">
                <a:solidFill>
                  <a:schemeClr val="bg1"/>
                </a:solidFill>
                <a:effectLst/>
                <a:latin typeface="+mj-lt"/>
                <a:ea typeface="+mj-ea"/>
                <a:cs typeface="+mj-cs"/>
              </a:rPr>
              <a:t>and after this comes </a:t>
            </a:r>
            <a:r>
              <a:rPr lang="en-US" sz="4000" b="1" i="1" dirty="0">
                <a:solidFill>
                  <a:schemeClr val="bg1"/>
                </a:solidFill>
              </a:rPr>
              <a:t>judgment</a:t>
            </a:r>
            <a:r>
              <a:rPr lang="en-US" sz="3600" kern="1200" dirty="0">
                <a:solidFill>
                  <a:schemeClr val="bg1"/>
                </a:solidFill>
                <a:effectLst/>
                <a:latin typeface="+mj-lt"/>
                <a:ea typeface="+mj-ea"/>
                <a:cs typeface="+mj-cs"/>
              </a:rPr>
              <a:t>” </a:t>
            </a:r>
          </a:p>
          <a:p>
            <a:br>
              <a:rPr lang="en-US" sz="3600" kern="1200" dirty="0">
                <a:solidFill>
                  <a:schemeClr val="bg1"/>
                </a:solidFill>
                <a:effectLst/>
                <a:latin typeface="+mj-lt"/>
                <a:ea typeface="+mj-ea"/>
                <a:cs typeface="+mj-cs"/>
              </a:rPr>
            </a:br>
            <a:r>
              <a:rPr lang="en-US" sz="3600" kern="1200" dirty="0">
                <a:solidFill>
                  <a:schemeClr val="bg1"/>
                </a:solidFill>
                <a:effectLst/>
                <a:latin typeface="+mj-lt"/>
                <a:ea typeface="+mj-ea"/>
                <a:cs typeface="+mj-cs"/>
              </a:rPr>
              <a:t>								</a:t>
            </a:r>
            <a:r>
              <a:rPr lang="en-US" sz="3600" dirty="0">
                <a:solidFill>
                  <a:schemeClr val="bg1"/>
                </a:solidFill>
              </a:rPr>
              <a:t>Hebrews 9:27 </a:t>
            </a:r>
            <a:r>
              <a:rPr lang="en-US" sz="3600" kern="1200" dirty="0">
                <a:solidFill>
                  <a:schemeClr val="bg1"/>
                </a:solidFill>
                <a:effectLst/>
                <a:latin typeface="+mj-lt"/>
                <a:ea typeface="+mj-ea"/>
                <a:cs typeface="+mj-cs"/>
              </a:rPr>
              <a:t> </a:t>
            </a:r>
          </a:p>
          <a:p>
            <a:endParaRPr lang="en-US" dirty="0"/>
          </a:p>
        </p:txBody>
      </p:sp>
    </p:spTree>
    <p:extLst>
      <p:ext uri="{BB962C8B-B14F-4D97-AF65-F5344CB8AC3E}">
        <p14:creationId xmlns:p14="http://schemas.microsoft.com/office/powerpoint/2010/main" val="1912629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F465C-03FE-4E96-92D7-F5204C13DB04}"/>
              </a:ext>
            </a:extLst>
          </p:cNvPr>
          <p:cNvSpPr>
            <a:spLocks noGrp="1"/>
          </p:cNvSpPr>
          <p:nvPr>
            <p:ph type="title"/>
          </p:nvPr>
        </p:nvSpPr>
        <p:spPr>
          <a:xfrm>
            <a:off x="568376" y="3033376"/>
            <a:ext cx="11318823" cy="1325563"/>
          </a:xfrm>
        </p:spPr>
        <p:txBody>
          <a:bodyPr>
            <a:normAutofit fontScale="90000"/>
          </a:bodyPr>
          <a:lstStyle/>
          <a:p>
            <a:br>
              <a:rPr lang="en-US" sz="4000" b="1" kern="1200" dirty="0">
                <a:solidFill>
                  <a:schemeClr val="bg1"/>
                </a:solidFill>
                <a:effectLst/>
                <a:latin typeface="+mj-lt"/>
                <a:ea typeface="+mj-ea"/>
                <a:cs typeface="+mj-cs"/>
              </a:rPr>
            </a:br>
            <a:br>
              <a:rPr lang="en-US" sz="4000" b="1" dirty="0">
                <a:solidFill>
                  <a:schemeClr val="bg1"/>
                </a:solidFill>
              </a:rPr>
            </a:br>
            <a:r>
              <a:rPr lang="en-US" sz="4000" b="1" kern="1200" dirty="0">
                <a:solidFill>
                  <a:schemeClr val="bg1"/>
                </a:solidFill>
                <a:effectLst/>
                <a:latin typeface="+mj-lt"/>
                <a:ea typeface="+mj-ea"/>
                <a:cs typeface="+mj-cs"/>
              </a:rPr>
              <a:t>#2.   A gift is </a:t>
            </a:r>
            <a:r>
              <a:rPr lang="en-US" sz="4000" b="1" i="1" kern="1200" dirty="0">
                <a:solidFill>
                  <a:schemeClr val="bg1"/>
                </a:solidFill>
                <a:effectLst/>
                <a:latin typeface="+mj-lt"/>
                <a:ea typeface="+mj-ea"/>
                <a:cs typeface="+mj-cs"/>
              </a:rPr>
              <a:t>not</a:t>
            </a:r>
            <a:r>
              <a:rPr lang="en-US" sz="4000" b="1" kern="1200" dirty="0">
                <a:solidFill>
                  <a:schemeClr val="bg1"/>
                </a:solidFill>
                <a:effectLst/>
                <a:latin typeface="+mj-lt"/>
                <a:ea typeface="+mj-ea"/>
                <a:cs typeface="+mj-cs"/>
              </a:rPr>
              <a:t> a gift if it’s </a:t>
            </a:r>
            <a:r>
              <a:rPr lang="en-US" sz="4000" b="1" i="1" kern="1200" dirty="0">
                <a:solidFill>
                  <a:schemeClr val="bg1"/>
                </a:solidFill>
                <a:effectLst/>
                <a:latin typeface="+mj-lt"/>
                <a:ea typeface="+mj-ea"/>
                <a:cs typeface="+mj-cs"/>
              </a:rPr>
              <a:t>EARNED</a:t>
            </a:r>
            <a:r>
              <a:rPr lang="en-US" sz="4000" b="1" kern="1200" dirty="0">
                <a:solidFill>
                  <a:schemeClr val="bg1"/>
                </a:solidFill>
                <a:effectLst/>
                <a:latin typeface="+mj-lt"/>
                <a:ea typeface="+mj-ea"/>
                <a:cs typeface="+mj-cs"/>
              </a:rPr>
              <a:t> or </a:t>
            </a:r>
            <a:r>
              <a:rPr lang="en-US" sz="4000" b="1" i="1" kern="1200" dirty="0">
                <a:solidFill>
                  <a:schemeClr val="bg1"/>
                </a:solidFill>
                <a:effectLst/>
                <a:latin typeface="+mj-lt"/>
                <a:ea typeface="+mj-ea"/>
                <a:cs typeface="+mj-cs"/>
              </a:rPr>
              <a:t>DESERVED</a:t>
            </a:r>
            <a:r>
              <a:rPr lang="en-US" sz="4000" b="1" kern="1200" dirty="0">
                <a:solidFill>
                  <a:schemeClr val="bg1"/>
                </a:solidFill>
                <a:effectLst/>
                <a:latin typeface="+mj-lt"/>
                <a:ea typeface="+mj-ea"/>
                <a:cs typeface="+mj-cs"/>
              </a:rPr>
              <a:t>!</a:t>
            </a:r>
          </a:p>
          <a:p>
            <a:r>
              <a:rPr lang="en-US" sz="3600" kern="1200" dirty="0">
                <a:solidFill>
                  <a:schemeClr val="bg1"/>
                </a:solidFill>
                <a:effectLst/>
                <a:latin typeface="+mj-lt"/>
                <a:ea typeface="+mj-ea"/>
                <a:cs typeface="+mj-cs"/>
              </a:rPr>
              <a:t> </a:t>
            </a:r>
          </a:p>
          <a:p>
            <a:r>
              <a:rPr lang="en-US" sz="3600" kern="1200" dirty="0">
                <a:solidFill>
                  <a:schemeClr val="bg1"/>
                </a:solidFill>
                <a:effectLst/>
                <a:latin typeface="+mj-lt"/>
                <a:ea typeface="+mj-ea"/>
                <a:cs typeface="+mj-cs"/>
              </a:rPr>
              <a:t>“For </a:t>
            </a:r>
            <a:r>
              <a:rPr lang="en-US" sz="3600" kern="1200" dirty="0">
                <a:solidFill>
                  <a:schemeClr val="bg1"/>
                </a:solidFill>
                <a:effectLst/>
              </a:rPr>
              <a:t>by </a:t>
            </a:r>
            <a:r>
              <a:rPr lang="en-US" sz="3600" b="1" i="1" dirty="0">
                <a:solidFill>
                  <a:schemeClr val="bg1"/>
                </a:solidFill>
              </a:rPr>
              <a:t>grace</a:t>
            </a:r>
            <a:r>
              <a:rPr lang="en-US" sz="3600" kern="1200" dirty="0">
                <a:solidFill>
                  <a:schemeClr val="bg1"/>
                </a:solidFill>
                <a:effectLst/>
              </a:rPr>
              <a:t> you have been saved through faith; and that </a:t>
            </a:r>
            <a:r>
              <a:rPr lang="en-US" sz="4000" b="1" i="1" dirty="0">
                <a:solidFill>
                  <a:schemeClr val="bg1"/>
                </a:solidFill>
              </a:rPr>
              <a:t>not</a:t>
            </a:r>
            <a:r>
              <a:rPr lang="en-US" sz="3600" kern="1200" dirty="0">
                <a:solidFill>
                  <a:schemeClr val="bg1"/>
                </a:solidFill>
                <a:effectLst/>
              </a:rPr>
              <a:t> of yourselves, it is the </a:t>
            </a:r>
            <a:r>
              <a:rPr lang="en-US" sz="3600" b="1" i="1" dirty="0">
                <a:solidFill>
                  <a:schemeClr val="bg1"/>
                </a:solidFill>
              </a:rPr>
              <a:t>gift of God</a:t>
            </a:r>
            <a:r>
              <a:rPr lang="en-US" sz="3600" kern="1200" dirty="0">
                <a:solidFill>
                  <a:schemeClr val="bg1"/>
                </a:solidFill>
                <a:effectLst/>
              </a:rPr>
              <a:t>; </a:t>
            </a:r>
            <a:r>
              <a:rPr lang="en-US" sz="3600" b="1" i="1" dirty="0">
                <a:solidFill>
                  <a:schemeClr val="bg1"/>
                </a:solidFill>
              </a:rPr>
              <a:t>not</a:t>
            </a:r>
            <a:r>
              <a:rPr lang="en-US" sz="3600" kern="1200" dirty="0">
                <a:solidFill>
                  <a:schemeClr val="bg1"/>
                </a:solidFill>
                <a:effectLst/>
              </a:rPr>
              <a:t> as a result of </a:t>
            </a:r>
            <a:r>
              <a:rPr lang="en-US" sz="3600" b="1" i="1" dirty="0">
                <a:solidFill>
                  <a:schemeClr val="bg1"/>
                </a:solidFill>
              </a:rPr>
              <a:t>works</a:t>
            </a:r>
            <a:r>
              <a:rPr lang="en-US" sz="3600" kern="1200" dirty="0">
                <a:solidFill>
                  <a:schemeClr val="bg1"/>
                </a:solidFill>
                <a:effectLst/>
              </a:rPr>
              <a:t>, so that no one may boast.”</a:t>
            </a:r>
          </a:p>
          <a:p>
            <a:r>
              <a:rPr lang="en-US" sz="3600" kern="1200" dirty="0">
                <a:solidFill>
                  <a:schemeClr val="bg1"/>
                </a:solidFill>
                <a:effectLst/>
              </a:rPr>
              <a:t> </a:t>
            </a:r>
            <a:br>
              <a:rPr lang="en-US" sz="3600" kern="1200" dirty="0">
                <a:solidFill>
                  <a:schemeClr val="bg1"/>
                </a:solidFill>
                <a:effectLst/>
              </a:rPr>
            </a:br>
            <a:r>
              <a:rPr lang="en-US" sz="3600" kern="1200" dirty="0">
                <a:solidFill>
                  <a:schemeClr val="bg1"/>
                </a:solidFill>
                <a:effectLst/>
              </a:rPr>
              <a:t>									</a:t>
            </a:r>
            <a:r>
              <a:rPr lang="en-US" sz="3600" dirty="0">
                <a:solidFill>
                  <a:schemeClr val="bg1"/>
                </a:solidFill>
              </a:rPr>
              <a:t>Ephesians 2:8-9</a:t>
            </a:r>
            <a:br>
              <a:rPr lang="en-US" sz="3600" dirty="0">
                <a:solidFill>
                  <a:schemeClr val="bg1"/>
                </a:solidFill>
              </a:rPr>
            </a:br>
            <a:br>
              <a:rPr lang="en-US" sz="3600" dirty="0">
                <a:solidFill>
                  <a:schemeClr val="bg1"/>
                </a:solidFill>
              </a:rPr>
            </a:br>
            <a:endParaRPr lang="en-US" sz="3600" kern="1200" dirty="0">
              <a:solidFill>
                <a:schemeClr val="bg1"/>
              </a:solidFill>
              <a:effectLst/>
            </a:endParaRPr>
          </a:p>
          <a:p>
            <a:r>
              <a:rPr lang="en-US" sz="3600" kern="1200" dirty="0">
                <a:solidFill>
                  <a:schemeClr val="bg1"/>
                </a:solidFill>
                <a:effectLst/>
              </a:rPr>
              <a:t>“He </a:t>
            </a:r>
            <a:r>
              <a:rPr lang="en-US" sz="3600" b="1" i="1" dirty="0">
                <a:solidFill>
                  <a:schemeClr val="bg1"/>
                </a:solidFill>
              </a:rPr>
              <a:t>saved</a:t>
            </a:r>
            <a:r>
              <a:rPr lang="en-US" sz="3600" kern="1200" dirty="0">
                <a:solidFill>
                  <a:schemeClr val="bg1"/>
                </a:solidFill>
                <a:effectLst/>
              </a:rPr>
              <a:t> us, </a:t>
            </a:r>
            <a:r>
              <a:rPr lang="en-US" sz="3600" b="1" i="1" dirty="0">
                <a:solidFill>
                  <a:schemeClr val="bg1"/>
                </a:solidFill>
              </a:rPr>
              <a:t>not</a:t>
            </a:r>
            <a:r>
              <a:rPr lang="en-US" sz="3600" kern="1200" dirty="0">
                <a:solidFill>
                  <a:schemeClr val="bg1"/>
                </a:solidFill>
                <a:effectLst/>
              </a:rPr>
              <a:t> on the basis of deeds which we have done in righteousness, but </a:t>
            </a:r>
            <a:r>
              <a:rPr lang="en-US" sz="3600" b="1" i="1" dirty="0">
                <a:solidFill>
                  <a:schemeClr val="bg1"/>
                </a:solidFill>
              </a:rPr>
              <a:t>according to His mercy</a:t>
            </a:r>
            <a:r>
              <a:rPr lang="en-US" sz="3600" kern="1200" dirty="0">
                <a:solidFill>
                  <a:schemeClr val="bg1"/>
                </a:solidFill>
                <a:effectLst/>
              </a:rPr>
              <a:t>, by the washing of regeneration and renewing by the Holy Spirit”</a:t>
            </a:r>
          </a:p>
          <a:p>
            <a:r>
              <a:rPr lang="en-US" sz="3600" kern="1200" dirty="0">
                <a:solidFill>
                  <a:schemeClr val="bg1"/>
                </a:solidFill>
                <a:effectLst/>
              </a:rPr>
              <a:t> </a:t>
            </a:r>
            <a:br>
              <a:rPr lang="en-US" sz="3600" kern="1200" dirty="0">
                <a:solidFill>
                  <a:schemeClr val="bg1"/>
                </a:solidFill>
                <a:effectLst/>
              </a:rPr>
            </a:br>
            <a:r>
              <a:rPr lang="en-US" sz="3600" kern="1200" dirty="0">
                <a:solidFill>
                  <a:schemeClr val="bg1"/>
                </a:solidFill>
                <a:effectLst/>
                <a:latin typeface="+mj-lt"/>
                <a:ea typeface="+mj-ea"/>
                <a:cs typeface="+mj-cs"/>
              </a:rPr>
              <a:t>										</a:t>
            </a:r>
            <a:r>
              <a:rPr lang="en-US" sz="3600" dirty="0">
                <a:solidFill>
                  <a:schemeClr val="bg1"/>
                </a:solidFill>
              </a:rPr>
              <a:t>Titus 3:5</a:t>
            </a:r>
            <a:br>
              <a:rPr lang="en-US" sz="3600" dirty="0">
                <a:solidFill>
                  <a:schemeClr val="bg1"/>
                </a:solidFill>
              </a:rPr>
            </a:br>
            <a:endParaRPr lang="en-US" sz="3600" kern="1200" dirty="0">
              <a:solidFill>
                <a:schemeClr val="bg1"/>
              </a:solidFill>
              <a:effectLst/>
              <a:latin typeface="+mj-lt"/>
              <a:ea typeface="+mj-ea"/>
              <a:cs typeface="+mj-cs"/>
            </a:endParaRPr>
          </a:p>
          <a:p>
            <a:r>
              <a:rPr lang="en-US" sz="3600" kern="1200" dirty="0">
                <a:solidFill>
                  <a:schemeClr val="bg1"/>
                </a:solidFill>
                <a:effectLst/>
                <a:latin typeface="+mj-lt"/>
                <a:ea typeface="+mj-ea"/>
                <a:cs typeface="+mj-cs"/>
              </a:rPr>
              <a:t> </a:t>
            </a:r>
          </a:p>
          <a:p>
            <a:endParaRPr lang="en-US" dirty="0"/>
          </a:p>
        </p:txBody>
      </p:sp>
    </p:spTree>
    <p:extLst>
      <p:ext uri="{BB962C8B-B14F-4D97-AF65-F5344CB8AC3E}">
        <p14:creationId xmlns:p14="http://schemas.microsoft.com/office/powerpoint/2010/main" val="1059984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C068-B6ED-412F-A0CB-27907916F784}"/>
              </a:ext>
            </a:extLst>
          </p:cNvPr>
          <p:cNvSpPr>
            <a:spLocks noGrp="1"/>
          </p:cNvSpPr>
          <p:nvPr>
            <p:ph type="title"/>
          </p:nvPr>
        </p:nvSpPr>
        <p:spPr>
          <a:xfrm>
            <a:off x="373504" y="3558032"/>
            <a:ext cx="11588647" cy="1325563"/>
          </a:xfrm>
        </p:spPr>
        <p:txBody>
          <a:bodyPr>
            <a:noAutofit/>
          </a:bodyPr>
          <a:lstStyle/>
          <a:p>
            <a:r>
              <a:rPr lang="en-US" sz="3600" b="1" kern="1200" dirty="0">
                <a:solidFill>
                  <a:schemeClr val="bg1"/>
                </a:solidFill>
                <a:effectLst/>
                <a:latin typeface="+mj-lt"/>
                <a:ea typeface="+mj-ea"/>
                <a:cs typeface="+mj-cs"/>
              </a:rPr>
              <a:t>#3.   A gift is </a:t>
            </a:r>
            <a:r>
              <a:rPr lang="en-US" sz="3600" b="1" i="1" kern="1200" dirty="0">
                <a:solidFill>
                  <a:schemeClr val="bg1"/>
                </a:solidFill>
                <a:effectLst/>
                <a:latin typeface="+mj-lt"/>
                <a:ea typeface="+mj-ea"/>
                <a:cs typeface="+mj-cs"/>
              </a:rPr>
              <a:t>not</a:t>
            </a:r>
            <a:r>
              <a:rPr lang="en-US" sz="3600" b="1" kern="1200" dirty="0">
                <a:solidFill>
                  <a:schemeClr val="bg1"/>
                </a:solidFill>
                <a:effectLst/>
                <a:latin typeface="+mj-lt"/>
                <a:ea typeface="+mj-ea"/>
                <a:cs typeface="+mj-cs"/>
              </a:rPr>
              <a:t> a gift unless you </a:t>
            </a:r>
            <a:r>
              <a:rPr lang="en-US" sz="4000" b="1" i="1" dirty="0">
                <a:solidFill>
                  <a:schemeClr val="bg1"/>
                </a:solidFill>
              </a:rPr>
              <a:t>TAKE IT</a:t>
            </a:r>
            <a:r>
              <a:rPr lang="en-US" sz="3600" b="1" kern="1200" dirty="0">
                <a:solidFill>
                  <a:schemeClr val="bg1"/>
                </a:solidFill>
                <a:effectLst/>
                <a:latin typeface="+mj-lt"/>
                <a:ea typeface="+mj-ea"/>
                <a:cs typeface="+mj-cs"/>
              </a:rPr>
              <a:t>!</a:t>
            </a:r>
          </a:p>
          <a:p>
            <a:r>
              <a:rPr lang="en-US" sz="2800" kern="1200" dirty="0">
                <a:solidFill>
                  <a:schemeClr val="bg1"/>
                </a:solidFill>
                <a:effectLst/>
                <a:latin typeface="+mj-lt"/>
                <a:ea typeface="+mj-ea"/>
                <a:cs typeface="+mj-cs"/>
              </a:rPr>
              <a:t> </a:t>
            </a:r>
          </a:p>
          <a:p>
            <a:r>
              <a:rPr lang="en-US" sz="2800" kern="1200" dirty="0">
                <a:solidFill>
                  <a:schemeClr val="bg1"/>
                </a:solidFill>
                <a:effectLst/>
                <a:latin typeface="+mj-lt"/>
                <a:ea typeface="+mj-ea"/>
                <a:cs typeface="+mj-cs"/>
              </a:rPr>
              <a:t>“But God demonstrates His own love toward us, in that while we were yet sinners, Christ </a:t>
            </a:r>
            <a:r>
              <a:rPr lang="en-US" sz="3600" b="1" i="1" dirty="0">
                <a:solidFill>
                  <a:schemeClr val="bg1"/>
                </a:solidFill>
              </a:rPr>
              <a:t>died</a:t>
            </a:r>
            <a:r>
              <a:rPr lang="en-US" sz="2800" kern="1200" dirty="0">
                <a:solidFill>
                  <a:schemeClr val="bg1"/>
                </a:solidFill>
                <a:effectLst/>
                <a:latin typeface="+mj-lt"/>
                <a:ea typeface="+mj-ea"/>
                <a:cs typeface="+mj-cs"/>
              </a:rPr>
              <a:t> for us.”</a:t>
            </a:r>
          </a:p>
          <a:p>
            <a:r>
              <a:rPr lang="en-US" sz="2800" dirty="0">
                <a:solidFill>
                  <a:schemeClr val="bg1"/>
                </a:solidFill>
              </a:rPr>
              <a:t>										Romans 5:8</a:t>
            </a:r>
            <a:br>
              <a:rPr lang="en-US" sz="2800" dirty="0">
                <a:solidFill>
                  <a:schemeClr val="bg1"/>
                </a:solidFill>
              </a:rPr>
            </a:br>
            <a:r>
              <a:rPr lang="en-US" sz="2800" kern="1200" dirty="0">
                <a:solidFill>
                  <a:schemeClr val="bg1"/>
                </a:solidFill>
                <a:effectLst/>
                <a:latin typeface="+mj-lt"/>
                <a:ea typeface="+mj-ea"/>
                <a:cs typeface="+mj-cs"/>
              </a:rPr>
              <a:t> </a:t>
            </a:r>
          </a:p>
          <a:p>
            <a:r>
              <a:rPr lang="en-US" sz="2800" kern="1200" dirty="0">
                <a:solidFill>
                  <a:schemeClr val="bg1"/>
                </a:solidFill>
                <a:effectLst/>
                <a:latin typeface="+mj-lt"/>
                <a:ea typeface="+mj-ea"/>
                <a:cs typeface="+mj-cs"/>
              </a:rPr>
              <a:t>“For Christ also </a:t>
            </a:r>
            <a:r>
              <a:rPr lang="en-US" sz="2800" b="1" i="1" dirty="0">
                <a:solidFill>
                  <a:schemeClr val="bg1"/>
                </a:solidFill>
              </a:rPr>
              <a:t>died for sins once for all</a:t>
            </a:r>
            <a:r>
              <a:rPr lang="en-US" sz="2800" kern="1200" dirty="0">
                <a:solidFill>
                  <a:schemeClr val="bg1"/>
                </a:solidFill>
                <a:effectLst/>
                <a:latin typeface="+mj-lt"/>
                <a:ea typeface="+mj-ea"/>
                <a:cs typeface="+mj-cs"/>
              </a:rPr>
              <a:t>, the just for the unjust, so that He might bring us to God, having been put to death in the flesh, but made alive in the spirit”</a:t>
            </a:r>
          </a:p>
          <a:p>
            <a:br>
              <a:rPr lang="en-US" sz="2800" kern="1200" dirty="0">
                <a:solidFill>
                  <a:schemeClr val="bg1"/>
                </a:solidFill>
                <a:effectLst/>
                <a:latin typeface="+mj-lt"/>
                <a:ea typeface="+mj-ea"/>
                <a:cs typeface="+mj-cs"/>
              </a:rPr>
            </a:br>
            <a:r>
              <a:rPr lang="en-US" sz="2800" kern="1200" dirty="0">
                <a:solidFill>
                  <a:schemeClr val="bg1"/>
                </a:solidFill>
                <a:effectLst/>
                <a:latin typeface="+mj-lt"/>
                <a:ea typeface="+mj-ea"/>
                <a:cs typeface="+mj-cs"/>
              </a:rPr>
              <a:t>										   </a:t>
            </a:r>
            <a:r>
              <a:rPr lang="en-US" sz="2800" dirty="0">
                <a:solidFill>
                  <a:schemeClr val="bg1"/>
                </a:solidFill>
              </a:rPr>
              <a:t>1 Peter 3:18</a:t>
            </a:r>
            <a:br>
              <a:rPr lang="en-US" sz="2800" dirty="0">
                <a:solidFill>
                  <a:schemeClr val="bg1"/>
                </a:solidFill>
              </a:rPr>
            </a:br>
            <a:r>
              <a:rPr lang="en-US" sz="2800" kern="1200" dirty="0">
                <a:solidFill>
                  <a:schemeClr val="bg1"/>
                </a:solidFill>
                <a:effectLst/>
                <a:latin typeface="+mj-lt"/>
                <a:ea typeface="+mj-ea"/>
                <a:cs typeface="+mj-cs"/>
              </a:rPr>
              <a:t> </a:t>
            </a:r>
          </a:p>
          <a:p>
            <a:r>
              <a:rPr lang="en-US" sz="2800" kern="1200" dirty="0">
                <a:solidFill>
                  <a:schemeClr val="bg1"/>
                </a:solidFill>
                <a:effectLst/>
                <a:latin typeface="+mj-lt"/>
                <a:ea typeface="+mj-ea"/>
                <a:cs typeface="+mj-cs"/>
              </a:rPr>
              <a:t>“But as many as </a:t>
            </a:r>
            <a:r>
              <a:rPr lang="en-US" sz="3600" b="1" i="1" dirty="0">
                <a:solidFill>
                  <a:schemeClr val="bg1"/>
                </a:solidFill>
              </a:rPr>
              <a:t>received</a:t>
            </a:r>
            <a:r>
              <a:rPr lang="en-US" sz="2800" kern="1200" dirty="0">
                <a:solidFill>
                  <a:schemeClr val="bg1"/>
                </a:solidFill>
                <a:effectLst/>
                <a:latin typeface="+mj-lt"/>
                <a:ea typeface="+mj-ea"/>
                <a:cs typeface="+mj-cs"/>
              </a:rPr>
              <a:t> Him, to </a:t>
            </a:r>
            <a:r>
              <a:rPr lang="en-US" sz="3600" b="1" i="1" dirty="0">
                <a:solidFill>
                  <a:schemeClr val="bg1"/>
                </a:solidFill>
              </a:rPr>
              <a:t>them</a:t>
            </a:r>
            <a:r>
              <a:rPr lang="en-US" sz="2800" kern="1200" dirty="0">
                <a:solidFill>
                  <a:schemeClr val="bg1"/>
                </a:solidFill>
                <a:effectLst/>
                <a:latin typeface="+mj-lt"/>
                <a:ea typeface="+mj-ea"/>
                <a:cs typeface="+mj-cs"/>
              </a:rPr>
              <a:t> He gave the right to become children of God, even to those who </a:t>
            </a:r>
            <a:r>
              <a:rPr lang="en-US" sz="3600" b="1" i="1" dirty="0">
                <a:solidFill>
                  <a:schemeClr val="bg1"/>
                </a:solidFill>
              </a:rPr>
              <a:t>believe</a:t>
            </a:r>
            <a:r>
              <a:rPr lang="en-US" sz="2800" kern="1200" dirty="0">
                <a:solidFill>
                  <a:schemeClr val="bg1"/>
                </a:solidFill>
                <a:effectLst/>
                <a:latin typeface="+mj-lt"/>
                <a:ea typeface="+mj-ea"/>
                <a:cs typeface="+mj-cs"/>
              </a:rPr>
              <a:t> in His name”</a:t>
            </a:r>
          </a:p>
          <a:p>
            <a:br>
              <a:rPr lang="en-US" sz="2800" kern="1200" dirty="0">
                <a:solidFill>
                  <a:schemeClr val="bg1"/>
                </a:solidFill>
                <a:effectLst/>
                <a:latin typeface="+mj-lt"/>
                <a:ea typeface="+mj-ea"/>
                <a:cs typeface="+mj-cs"/>
              </a:rPr>
            </a:br>
            <a:r>
              <a:rPr lang="en-US" sz="2800" kern="1200" dirty="0">
                <a:solidFill>
                  <a:schemeClr val="bg1"/>
                </a:solidFill>
                <a:effectLst/>
                <a:latin typeface="+mj-lt"/>
                <a:ea typeface="+mj-ea"/>
                <a:cs typeface="+mj-cs"/>
              </a:rPr>
              <a:t>										      </a:t>
            </a:r>
            <a:r>
              <a:rPr lang="en-US" sz="2800" dirty="0">
                <a:solidFill>
                  <a:schemeClr val="bg1"/>
                </a:solidFill>
              </a:rPr>
              <a:t>John 1:12</a:t>
            </a:r>
            <a:r>
              <a:rPr lang="en-US" sz="2800" kern="1200" dirty="0">
                <a:solidFill>
                  <a:schemeClr val="bg1"/>
                </a:solidFill>
                <a:effectLst/>
                <a:latin typeface="+mj-lt"/>
                <a:ea typeface="+mj-ea"/>
                <a:cs typeface="+mj-cs"/>
              </a:rPr>
              <a:t> </a:t>
            </a:r>
            <a:br>
              <a:rPr lang="en-US" sz="2800" kern="1200" dirty="0">
                <a:solidFill>
                  <a:schemeClr val="bg1"/>
                </a:solidFill>
                <a:effectLst/>
                <a:latin typeface="+mj-lt"/>
                <a:ea typeface="+mj-ea"/>
                <a:cs typeface="+mj-cs"/>
              </a:rPr>
            </a:br>
            <a:endParaRPr lang="en-US" sz="2800" kern="1200" dirty="0">
              <a:solidFill>
                <a:schemeClr val="bg1"/>
              </a:solidFill>
              <a:effectLst/>
              <a:latin typeface="+mj-lt"/>
              <a:ea typeface="+mj-ea"/>
              <a:cs typeface="+mj-cs"/>
            </a:endParaRPr>
          </a:p>
          <a:p>
            <a:r>
              <a:rPr lang="en-US" sz="2800" kern="1200" dirty="0">
                <a:solidFill>
                  <a:schemeClr val="bg1"/>
                </a:solidFill>
                <a:effectLst/>
                <a:latin typeface="+mj-lt"/>
                <a:ea typeface="+mj-ea"/>
                <a:cs typeface="+mj-cs"/>
              </a:rPr>
              <a:t>1 Peter 1:3-5</a:t>
            </a:r>
          </a:p>
          <a:p>
            <a:endParaRPr lang="en-US" sz="3600" dirty="0"/>
          </a:p>
        </p:txBody>
      </p:sp>
    </p:spTree>
    <p:extLst>
      <p:ext uri="{BB962C8B-B14F-4D97-AF65-F5344CB8AC3E}">
        <p14:creationId xmlns:p14="http://schemas.microsoft.com/office/powerpoint/2010/main" val="427403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00109-C89E-4C7E-8954-BE216F17BD5C}"/>
              </a:ext>
            </a:extLst>
          </p:cNvPr>
          <p:cNvSpPr>
            <a:spLocks noGrp="1"/>
          </p:cNvSpPr>
          <p:nvPr>
            <p:ph type="title"/>
          </p:nvPr>
        </p:nvSpPr>
        <p:spPr>
          <a:xfrm>
            <a:off x="838200" y="2658622"/>
            <a:ext cx="11049000" cy="1325563"/>
          </a:xfrm>
        </p:spPr>
        <p:txBody>
          <a:bodyPr>
            <a:noAutofit/>
          </a:bodyPr>
          <a:lstStyle/>
          <a:p>
            <a:r>
              <a:rPr lang="en-US" sz="3200" kern="1200" dirty="0">
                <a:solidFill>
                  <a:schemeClr val="bg1"/>
                </a:solidFill>
                <a:effectLst/>
              </a:rPr>
              <a:t>“Blessed be the God and Father of our Lord Jesus Christ, who according to His great mercy has caused us to be </a:t>
            </a:r>
            <a:r>
              <a:rPr lang="en-US" sz="3200" b="1" i="1" kern="1200" dirty="0">
                <a:solidFill>
                  <a:schemeClr val="bg1"/>
                </a:solidFill>
                <a:effectLst/>
              </a:rPr>
              <a:t>born again </a:t>
            </a:r>
            <a:r>
              <a:rPr lang="en-US" sz="3200" kern="1200" dirty="0">
                <a:solidFill>
                  <a:schemeClr val="bg1"/>
                </a:solidFill>
                <a:effectLst/>
              </a:rPr>
              <a:t>to a </a:t>
            </a:r>
            <a:r>
              <a:rPr lang="en-US" sz="3200" b="1" i="1" dirty="0">
                <a:solidFill>
                  <a:schemeClr val="bg1"/>
                </a:solidFill>
              </a:rPr>
              <a:t>living hope </a:t>
            </a:r>
            <a:r>
              <a:rPr lang="en-US" sz="3200" kern="1200" dirty="0">
                <a:solidFill>
                  <a:schemeClr val="bg1"/>
                </a:solidFill>
                <a:effectLst/>
              </a:rPr>
              <a:t>through the </a:t>
            </a:r>
            <a:r>
              <a:rPr lang="en-US" sz="3200" b="1" i="1" dirty="0">
                <a:solidFill>
                  <a:schemeClr val="bg1"/>
                </a:solidFill>
              </a:rPr>
              <a:t>resurrection</a:t>
            </a:r>
            <a:r>
              <a:rPr lang="en-US" sz="3200" kern="1200" dirty="0">
                <a:solidFill>
                  <a:schemeClr val="bg1"/>
                </a:solidFill>
                <a:effectLst/>
              </a:rPr>
              <a:t> of </a:t>
            </a:r>
            <a:r>
              <a:rPr lang="en-US" sz="3200" b="1" i="1" dirty="0">
                <a:solidFill>
                  <a:schemeClr val="bg1"/>
                </a:solidFill>
              </a:rPr>
              <a:t>Jesus Christ </a:t>
            </a:r>
            <a:r>
              <a:rPr lang="en-US" sz="3200" kern="1200" dirty="0">
                <a:solidFill>
                  <a:schemeClr val="bg1"/>
                </a:solidFill>
                <a:effectLst/>
              </a:rPr>
              <a:t>from the </a:t>
            </a:r>
            <a:r>
              <a:rPr lang="en-US" sz="3200" b="1" i="1" dirty="0">
                <a:solidFill>
                  <a:schemeClr val="bg1"/>
                </a:solidFill>
              </a:rPr>
              <a:t>dead</a:t>
            </a:r>
            <a:r>
              <a:rPr lang="en-US" sz="3200" kern="1200" dirty="0">
                <a:solidFill>
                  <a:schemeClr val="bg1"/>
                </a:solidFill>
                <a:effectLst/>
              </a:rPr>
              <a:t>, </a:t>
            </a:r>
            <a:r>
              <a:rPr lang="en-US" sz="3200" b="1" i="1" dirty="0">
                <a:solidFill>
                  <a:schemeClr val="bg1"/>
                </a:solidFill>
              </a:rPr>
              <a:t>obtain</a:t>
            </a:r>
            <a:r>
              <a:rPr lang="en-US" sz="3200" kern="1200" dirty="0">
                <a:solidFill>
                  <a:schemeClr val="bg1"/>
                </a:solidFill>
                <a:effectLst/>
              </a:rPr>
              <a:t> an </a:t>
            </a:r>
            <a:r>
              <a:rPr lang="en-US" sz="3200" b="1" i="1" dirty="0">
                <a:solidFill>
                  <a:schemeClr val="bg1"/>
                </a:solidFill>
              </a:rPr>
              <a:t>inheritance</a:t>
            </a:r>
            <a:r>
              <a:rPr lang="en-US" sz="3200" kern="1200" dirty="0">
                <a:solidFill>
                  <a:schemeClr val="bg1"/>
                </a:solidFill>
                <a:effectLst/>
              </a:rPr>
              <a:t> which is </a:t>
            </a:r>
            <a:r>
              <a:rPr lang="en-US" sz="3200" b="1" i="1" dirty="0">
                <a:solidFill>
                  <a:schemeClr val="bg1"/>
                </a:solidFill>
              </a:rPr>
              <a:t>imperishable</a:t>
            </a:r>
            <a:r>
              <a:rPr lang="en-US" sz="3200" kern="1200" dirty="0">
                <a:solidFill>
                  <a:schemeClr val="bg1"/>
                </a:solidFill>
                <a:effectLst/>
              </a:rPr>
              <a:t> and </a:t>
            </a:r>
            <a:r>
              <a:rPr lang="en-US" sz="3200" b="1" i="1" dirty="0">
                <a:solidFill>
                  <a:schemeClr val="bg1"/>
                </a:solidFill>
              </a:rPr>
              <a:t>undefiled</a:t>
            </a:r>
            <a:r>
              <a:rPr lang="en-US" sz="3200" kern="1200" dirty="0">
                <a:solidFill>
                  <a:schemeClr val="bg1"/>
                </a:solidFill>
                <a:effectLst/>
              </a:rPr>
              <a:t> and </a:t>
            </a:r>
            <a:r>
              <a:rPr lang="en-US" sz="3200" b="1" i="1" dirty="0">
                <a:solidFill>
                  <a:schemeClr val="bg1"/>
                </a:solidFill>
              </a:rPr>
              <a:t>will</a:t>
            </a:r>
            <a:r>
              <a:rPr lang="en-US" sz="3200" kern="1200" dirty="0">
                <a:solidFill>
                  <a:schemeClr val="bg1"/>
                </a:solidFill>
                <a:effectLst/>
              </a:rPr>
              <a:t> </a:t>
            </a:r>
            <a:r>
              <a:rPr lang="en-US" sz="3200" b="1" i="1" dirty="0">
                <a:solidFill>
                  <a:schemeClr val="bg1"/>
                </a:solidFill>
              </a:rPr>
              <a:t>not fade away</a:t>
            </a:r>
            <a:r>
              <a:rPr lang="en-US" sz="3200" kern="1200" dirty="0">
                <a:solidFill>
                  <a:schemeClr val="bg1"/>
                </a:solidFill>
                <a:effectLst/>
              </a:rPr>
              <a:t>, </a:t>
            </a:r>
            <a:r>
              <a:rPr lang="en-US" sz="3200" b="1" i="1" dirty="0">
                <a:solidFill>
                  <a:schemeClr val="bg1"/>
                </a:solidFill>
              </a:rPr>
              <a:t>reserved</a:t>
            </a:r>
            <a:r>
              <a:rPr lang="en-US" sz="3200" kern="1200" dirty="0">
                <a:solidFill>
                  <a:schemeClr val="bg1"/>
                </a:solidFill>
                <a:effectLst/>
              </a:rPr>
              <a:t> in </a:t>
            </a:r>
            <a:r>
              <a:rPr lang="en-US" sz="3200" b="1" i="1" dirty="0">
                <a:solidFill>
                  <a:schemeClr val="bg1"/>
                </a:solidFill>
              </a:rPr>
              <a:t>heaven</a:t>
            </a:r>
            <a:r>
              <a:rPr lang="en-US" sz="3200" kern="1200" dirty="0">
                <a:solidFill>
                  <a:schemeClr val="bg1"/>
                </a:solidFill>
                <a:effectLst/>
              </a:rPr>
              <a:t> for </a:t>
            </a:r>
            <a:r>
              <a:rPr lang="en-US" sz="3200" b="1" i="1" dirty="0">
                <a:solidFill>
                  <a:schemeClr val="bg1"/>
                </a:solidFill>
              </a:rPr>
              <a:t>you</a:t>
            </a:r>
            <a:r>
              <a:rPr lang="en-US" sz="3200" kern="1200" dirty="0">
                <a:solidFill>
                  <a:schemeClr val="bg1"/>
                </a:solidFill>
                <a:effectLst/>
              </a:rPr>
              <a:t>, who are </a:t>
            </a:r>
            <a:r>
              <a:rPr lang="en-US" sz="3200" b="1" i="1" dirty="0">
                <a:solidFill>
                  <a:schemeClr val="bg1"/>
                </a:solidFill>
              </a:rPr>
              <a:t>protected</a:t>
            </a:r>
            <a:r>
              <a:rPr lang="en-US" sz="3200" kern="1200" dirty="0">
                <a:solidFill>
                  <a:schemeClr val="bg1"/>
                </a:solidFill>
                <a:effectLst/>
              </a:rPr>
              <a:t> by the power of God through faith for a </a:t>
            </a:r>
            <a:r>
              <a:rPr lang="en-US" sz="3200" b="1" i="1" dirty="0">
                <a:solidFill>
                  <a:schemeClr val="bg1"/>
                </a:solidFill>
              </a:rPr>
              <a:t>salvation</a:t>
            </a:r>
            <a:r>
              <a:rPr lang="en-US" sz="3200" kern="1200" dirty="0">
                <a:solidFill>
                  <a:schemeClr val="bg1"/>
                </a:solidFill>
                <a:effectLst/>
              </a:rPr>
              <a:t> ready to be revealed in the last time.”</a:t>
            </a:r>
          </a:p>
          <a:p>
            <a:r>
              <a:rPr lang="en-US" sz="3200" kern="1200" dirty="0">
                <a:solidFill>
                  <a:schemeClr val="bg1"/>
                </a:solidFill>
                <a:effectLst/>
              </a:rPr>
              <a:t> </a:t>
            </a:r>
          </a:p>
          <a:p>
            <a:r>
              <a:rPr lang="en-US" sz="3200" dirty="0"/>
              <a:t>									</a:t>
            </a:r>
            <a:r>
              <a:rPr lang="en-US" sz="3200" dirty="0">
                <a:solidFill>
                  <a:schemeClr val="bg1"/>
                </a:solidFill>
              </a:rPr>
              <a:t>1 Peter 1:3-5</a:t>
            </a:r>
            <a:br>
              <a:rPr lang="en-US" sz="3200" dirty="0">
                <a:solidFill>
                  <a:schemeClr val="bg1"/>
                </a:solidFill>
              </a:rPr>
            </a:br>
            <a:br>
              <a:rPr lang="en-US" sz="3200" dirty="0">
                <a:solidFill>
                  <a:schemeClr val="bg1"/>
                </a:solidFill>
              </a:rPr>
            </a:br>
            <a:br>
              <a:rPr lang="en-US" sz="3200" dirty="0">
                <a:solidFill>
                  <a:schemeClr val="bg1"/>
                </a:solidFill>
              </a:rPr>
            </a:br>
            <a:endParaRPr lang="en-US" sz="3200" dirty="0">
              <a:solidFill>
                <a:schemeClr val="bg1"/>
              </a:solidFill>
            </a:endParaRPr>
          </a:p>
        </p:txBody>
      </p:sp>
    </p:spTree>
    <p:extLst>
      <p:ext uri="{BB962C8B-B14F-4D97-AF65-F5344CB8AC3E}">
        <p14:creationId xmlns:p14="http://schemas.microsoft.com/office/powerpoint/2010/main" val="16820440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ad Power Point New Resolution.potx" id="{FF69E977-E3D1-4572-998E-A1E415725640}" vid="{B9ED88CC-EF8D-42C8-9680-7F54585A8C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Brad Power Point New Resolution</Template>
  <TotalTime>537</TotalTime>
  <Words>111</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THE GOOD PLACE                 </vt:lpstr>
      <vt:lpstr> #1.  It’s a gift we so DESPERATELY NEED!    “All of us like sheep have gone astray, Each of us has turned to his own way; But the Lord has caused the iniquity of us all To fall on Him.”            Isaiah 53:6      “All have sinned and fall short of the glory of God”         Romans 3:23   </vt:lpstr>
      <vt:lpstr>For the wages of sin is death, but the free gift of God      is eternal life in Christ Jesus our Lord.           Romans 6:23      “And it is appointed for men to die once      and after this comes judgment”           Hebrews 9:27   </vt:lpstr>
      <vt:lpstr>  #2.   A gift is not a gift if it’s EARNED or DESERVED!   “For by grace you have been saved through faith; and that not of yourselves, it is the gift of God; not as a result of works, so that no one may boast.”            Ephesians 2:8-9   “He saved us, not on the basis of deeds which we have done in righteousness, but according to His mercy, by the washing of regeneration and renewing by the Holy Spirit”             Titus 3:5    </vt:lpstr>
      <vt:lpstr>#3.   A gift is not a gift unless you TAKE IT!   “But God demonstrates His own love toward us, in that while we were yet sinners, Christ died for us.”           Romans 5:8   “For Christ also died for sins once for all, the just for the unjust, so that He might bring us to God, having been put to death in the flesh, but made alive in the spirit”               1 Peter 3:18   “But as many as received Him, to them He gave the right to become children of God, even to those who believe in His name”                  John 1:12   1 Peter 1:3-5 </vt:lpstr>
      <vt:lpstr>“Blessed be the God and Father of our Lord Jesus Christ, who according to His great mercy has caused us to be born again to a living hope through the resurrection of Jesus Christ from the dead, obtain an inheritance which is imperishable and undefiled and will not fade away, reserved in heaven for you, who are protected by the power of God through faith for a salvation ready to be revealed in the last time.”            1 Peter 1:3-5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Brad Fogal</dc:creator>
  <cp:lastModifiedBy>Brad Fogal</cp:lastModifiedBy>
  <cp:revision>117</cp:revision>
  <dcterms:created xsi:type="dcterms:W3CDTF">2017-07-26T19:11:55Z</dcterms:created>
  <dcterms:modified xsi:type="dcterms:W3CDTF">2017-12-19T23:18:46Z</dcterms:modified>
</cp:coreProperties>
</file>